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4" autoAdjust="0"/>
    <p:restoredTop sz="94118" autoAdjust="0"/>
  </p:normalViewPr>
  <p:slideViewPr>
    <p:cSldViewPr snapToGrid="0">
      <p:cViewPr>
        <p:scale>
          <a:sx n="80" d="100"/>
          <a:sy n="80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BD90F-AB53-4DB8-BDA9-8A77D78D62F4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067D3-36E2-4C6A-9F2B-E8AD43C135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61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067D3-36E2-4C6A-9F2B-E8AD43C1353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97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9CB43-AFD5-5339-34FB-25F209AC28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9CEB46-5D30-2184-477A-BCBAE89ED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655FE-7C1D-515B-755B-D22ED4BAF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90061-90D9-B3F4-AFDF-EE6CE605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EA431-3A73-36BA-7DB9-B05D8A6A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20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0270D-ED03-E972-D5C2-8CB60029F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F3B15-5882-FDC0-A965-2B945A505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D1F2F-33D6-35EB-D5D3-B8DFC5B90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CED3C-63A8-5DE6-C2E9-9981CA932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34066-3135-F1BC-6FEB-0A3E151C7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26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C00659-5EE1-3A09-294B-3C3775D496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A38795-901A-AA97-626D-B32BD70DE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D7C51-5FDE-46EB-3E58-F203D9EAA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7736C-00BA-F236-3A10-2CF939AEF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0AB40-AD52-F60F-0356-6FEE5F258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86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A0540-AAA8-2200-1182-7BB38F237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67A33-25F0-F5FC-C045-041C25674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42EC7-A130-8CDA-7135-CBF038A1C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63755-9FC0-9DA5-5A5A-BFC0AF4AA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5E1C1-65B4-FD76-FE4F-F75DA28E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49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554B9-F501-B68A-2379-2E21DDC48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C602FA-4929-A7C6-138C-D1D4CECD5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529FE-CBF4-851A-49C6-724123FB2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3B895-A660-DE03-7BD2-3A2A5DCC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40908-99E3-9CAE-19CD-1B9D4BDFF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07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40BED-3DFC-942B-ED97-C294A882C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E6571-42EA-8DFC-161A-36AE9D58D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0454A-60AE-92B7-D887-C6B3FF74A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C8188-1FD9-47E9-A027-3DCE9EC62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3B0786-DD63-AC7F-7D13-9D3D2CCBD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A7C78-4F4D-B414-7422-5EA22FEF9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17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0B6C7-686D-446D-DE6C-EF9DEF715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88D97-286B-B106-A7A9-BC8A1586B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B557B6-D7A2-2500-4C9B-85DBF9AB5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909E4-57DE-01C6-6405-5A1772FA8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8CCAF6-6AA8-D8A5-FC54-751D1D244D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7557A4-2728-89C5-F4A2-64B67F833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62C6AF-AFF2-CF62-AAD1-CA949E313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A38A1C-2501-BAF4-8E7E-CB2A4ED2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12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0433B-D5CA-F8BA-3AB1-E95D93150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8B7751-9884-8781-1890-9DCF4B187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77F9E8-D059-507D-80DB-8D9A3ADD8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850DF2-7202-F1BC-2C34-4412517E8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30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6B1D19-B0BE-B72D-B9E8-29C3FB0C5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85F5C2-FDBA-FF7E-2B1A-191EC8ED3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2FA959-FC22-44BC-C8B8-52E80E40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68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0475E-22B3-16C7-3865-7E55AB04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54000-BF5F-A797-355E-63AF12B72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2D480-DE98-43E2-81F8-6BA069227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BC61EF-3E8D-FDCE-46C4-9F1D7D15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C52BB-3783-B99F-43C8-6034A022C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E40F9-E98F-75FD-38F8-B9037131D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29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665A1-6407-34B1-7FC5-56A6940FD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D40820-C5AD-D756-995F-10BAC154AC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28EFA-4A12-1D26-7EF2-4BEA31292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E8884D-0BAA-9828-05A4-45331B5CB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A52B0-D917-1859-FB95-B09871CA9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87FE0D-CADB-1EBD-8571-9D64D83FB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20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1EDB1A-E564-4E79-CCE7-81FE6F2B6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F2CE9-B9A6-0706-0922-212F0A396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50360-F2AD-D729-9194-AB669E39BA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B49E4F-4F80-47BA-82EB-A38DA46B6028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D67D5-1B85-4795-0089-620466BAD5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BCE9F-32A4-7091-3571-20EE97ECE1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EF72A1-2E32-4248-9EDC-8ABD6899E21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8B1CCE-F79C-FC14-B995-CB4BAD5C786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63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4DF10B-1283-C167-A897-BCE52D8F716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112990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lege.police.uk/app/risk/ris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6CF47C-C88D-89EF-6CCB-D4A691308C77}"/>
              </a:ext>
            </a:extLst>
          </p:cNvPr>
          <p:cNvSpPr/>
          <p:nvPr/>
        </p:nvSpPr>
        <p:spPr>
          <a:xfrm>
            <a:off x="249381" y="500423"/>
            <a:ext cx="3761509" cy="27798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r>
              <a:rPr lang="en-GB" sz="1000" b="1" u="sng" dirty="0">
                <a:solidFill>
                  <a:sysClr val="windowText" lastClr="000000"/>
                </a:solidFill>
              </a:rPr>
              <a:t>Planned Event</a:t>
            </a:r>
          </a:p>
          <a:p>
            <a:pPr algn="ctr"/>
            <a:endParaRPr lang="en-GB" sz="1000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Pre-planned with GSB structure.</a:t>
            </a:r>
          </a:p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Complete all standards outlined below before deployment.</a:t>
            </a:r>
          </a:p>
          <a:p>
            <a:pPr algn="ctr"/>
            <a:endParaRPr lang="en-GB" sz="1000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1000" b="1" dirty="0">
                <a:solidFill>
                  <a:sysClr val="windowText" lastClr="000000"/>
                </a:solidFill>
              </a:rPr>
              <a:t>Superintendent</a:t>
            </a:r>
          </a:p>
          <a:p>
            <a:pPr algn="ctr"/>
            <a:endParaRPr lang="en-GB" sz="1000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1000" b="1" u="sng" dirty="0">
                <a:solidFill>
                  <a:sysClr val="windowText" lastClr="000000"/>
                </a:solidFill>
              </a:rPr>
              <a:t>Planned with Time Pressure</a:t>
            </a:r>
          </a:p>
          <a:p>
            <a:pPr algn="ctr"/>
            <a:endParaRPr lang="en-GB" sz="1000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Future risk, not immediate.</a:t>
            </a:r>
          </a:p>
          <a:p>
            <a:pPr algn="ctr"/>
            <a:endParaRPr lang="en-GB" sz="1000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1000" b="1" dirty="0">
                <a:solidFill>
                  <a:sysClr val="windowText" lastClr="000000"/>
                </a:solidFill>
              </a:rPr>
              <a:t>Superintendent preferred; Inspector may authorise if urgent, with prompt review</a:t>
            </a:r>
            <a:r>
              <a:rPr lang="en-GB" sz="1000" dirty="0">
                <a:solidFill>
                  <a:sysClr val="windowText" lastClr="000000"/>
                </a:solidFill>
              </a:rPr>
              <a:t>.</a:t>
            </a:r>
          </a:p>
          <a:p>
            <a:pPr algn="ctr"/>
            <a:endParaRPr lang="en-GB" sz="1000" dirty="0">
              <a:solidFill>
                <a:sysClr val="windowText" lastClr="000000"/>
              </a:solidFill>
            </a:endParaRPr>
          </a:p>
          <a:p>
            <a:pPr algn="ctr"/>
            <a:endParaRPr lang="en-GB" sz="1000" b="1" u="sng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1000" b="1" u="sng" dirty="0">
                <a:solidFill>
                  <a:sysClr val="windowText" lastClr="000000"/>
                </a:solidFill>
              </a:rPr>
              <a:t>Spontaneous Incident</a:t>
            </a:r>
          </a:p>
          <a:p>
            <a:pPr algn="ctr"/>
            <a:endParaRPr lang="en-GB" sz="1000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Immediate threat (e.g. stabbing just occurred).</a:t>
            </a:r>
          </a:p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Initial document starts the authority; Superintendent must review ASAP.</a:t>
            </a:r>
          </a:p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Aim to complete remaining standards when practicable.</a:t>
            </a:r>
          </a:p>
          <a:p>
            <a:pPr algn="ctr"/>
            <a:endParaRPr lang="en-GB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1000" b="1" dirty="0">
                <a:solidFill>
                  <a:sysClr val="windowText" lastClr="000000"/>
                </a:solidFill>
              </a:rPr>
              <a:t>Inspector may authorise if Superintendent unavailable. Superintendent to review as soon as practicable</a:t>
            </a:r>
          </a:p>
          <a:p>
            <a:pPr algn="ctr"/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4A323E-8873-246E-60F7-D20003B0D12A}"/>
              </a:ext>
            </a:extLst>
          </p:cNvPr>
          <p:cNvSpPr/>
          <p:nvPr/>
        </p:nvSpPr>
        <p:spPr>
          <a:xfrm>
            <a:off x="4215244" y="515502"/>
            <a:ext cx="3761509" cy="27798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r>
              <a:rPr lang="en-GB" sz="1000" b="1" dirty="0">
                <a:solidFill>
                  <a:sysClr val="windowText" lastClr="000000"/>
                </a:solidFill>
              </a:rPr>
              <a:t>Information / Intelligence: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ysClr val="windowText" lastClr="000000"/>
                </a:solidFill>
              </a:rPr>
              <a:t>Does intelligence support authorisation?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ysClr val="windowText" lastClr="000000"/>
                </a:solidFill>
              </a:rPr>
              <a:t>Consider source, grading, and timing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ysClr val="windowText" lastClr="000000"/>
                </a:solidFill>
              </a:rPr>
              <a:t>Record overview of intelligence</a:t>
            </a:r>
          </a:p>
          <a:p>
            <a:endParaRPr lang="en-GB" sz="1000" dirty="0">
              <a:solidFill>
                <a:sysClr val="windowText" lastClr="000000"/>
              </a:solidFill>
            </a:endParaRPr>
          </a:p>
          <a:p>
            <a:endParaRPr lang="en-GB" sz="1000" dirty="0">
              <a:solidFill>
                <a:sysClr val="windowText" lastClr="000000"/>
              </a:solidFill>
            </a:endParaRPr>
          </a:p>
          <a:p>
            <a:r>
              <a:rPr lang="en-GB" sz="1000" b="1" dirty="0">
                <a:solidFill>
                  <a:sysClr val="windowText" lastClr="000000"/>
                </a:solidFill>
              </a:rPr>
              <a:t>Believe (not suspect) Threat: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Is it a S.60 threat?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A) Serious violence may occur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B) Weapon(s) used may be found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C) Weapon(s) are being carried</a:t>
            </a:r>
          </a:p>
          <a:p>
            <a:r>
              <a:rPr lang="en-GB" sz="1000" b="1" dirty="0">
                <a:solidFill>
                  <a:sysClr val="windowText" lastClr="000000"/>
                </a:solidFill>
              </a:rPr>
              <a:t>Victims / Location / Suspects:</a:t>
            </a:r>
          </a:p>
          <a:p>
            <a:r>
              <a:rPr lang="en-GB" sz="1000" b="1" dirty="0">
                <a:solidFill>
                  <a:sysClr val="windowText" lastClr="000000"/>
                </a:solidFill>
              </a:rPr>
              <a:t>Victims</a:t>
            </a:r>
            <a:r>
              <a:rPr lang="en-GB" sz="1000" dirty="0">
                <a:solidFill>
                  <a:sysClr val="windowText" lastClr="000000"/>
                </a:solidFill>
              </a:rPr>
              <a:t>: Who is at risk and why?</a:t>
            </a:r>
          </a:p>
          <a:p>
            <a:r>
              <a:rPr lang="en-GB" sz="1000" b="1" dirty="0">
                <a:solidFill>
                  <a:sysClr val="windowText" lastClr="000000"/>
                </a:solidFill>
              </a:rPr>
              <a:t>Location</a:t>
            </a:r>
            <a:r>
              <a:rPr lang="en-GB" sz="1000" dirty="0">
                <a:solidFill>
                  <a:sysClr val="windowText" lastClr="000000"/>
                </a:solidFill>
              </a:rPr>
              <a:t>: Are boundaries proportionate to the threat? Why is this area at risk?</a:t>
            </a:r>
          </a:p>
          <a:p>
            <a:endParaRPr lang="en-GB" sz="1000" b="1" dirty="0">
              <a:solidFill>
                <a:sysClr val="windowText" lastClr="000000"/>
              </a:solidFill>
            </a:endParaRPr>
          </a:p>
          <a:p>
            <a:r>
              <a:rPr lang="en-GB" sz="1000" b="1" dirty="0">
                <a:solidFill>
                  <a:sysClr val="windowText" lastClr="000000"/>
                </a:solidFill>
              </a:rPr>
              <a:t>Suspects (ICI)</a:t>
            </a:r>
            <a:r>
              <a:rPr lang="en-GB" sz="1000" dirty="0">
                <a:solidFill>
                  <a:sysClr val="windowText" lastClr="000000"/>
                </a:solidFill>
              </a:rPr>
              <a:t>: 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Identity: Linked to groups, areas, or behaviours?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Capability: Access to weapons? Previous offending?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Intent: What are they planning and who is targeted?</a:t>
            </a:r>
          </a:p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99F377-DE66-290D-FD3A-598D4F50A6B9}"/>
              </a:ext>
            </a:extLst>
          </p:cNvPr>
          <p:cNvSpPr/>
          <p:nvPr/>
        </p:nvSpPr>
        <p:spPr>
          <a:xfrm>
            <a:off x="249381" y="3751948"/>
            <a:ext cx="3761509" cy="2962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Have other powers been considered and ruled out (e.g. PACE, ASB, Terrorism Act)? Be prepared to justify why other less intrusive powers would not meet your aims and objectives.</a:t>
            </a:r>
          </a:p>
          <a:p>
            <a:pPr algn="ctr"/>
            <a:endParaRPr lang="en-GB" sz="1000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Human Rights Check: Is it </a:t>
            </a:r>
            <a:r>
              <a:rPr lang="en-GB" sz="1000" b="1" dirty="0">
                <a:solidFill>
                  <a:sysClr val="windowText" lastClr="000000"/>
                </a:solidFill>
              </a:rPr>
              <a:t>(P)</a:t>
            </a:r>
            <a:r>
              <a:rPr lang="en-GB" sz="1000" b="1" dirty="0" err="1">
                <a:solidFill>
                  <a:sysClr val="windowText" lastClr="000000"/>
                </a:solidFill>
              </a:rPr>
              <a:t>roportionate</a:t>
            </a:r>
            <a:r>
              <a:rPr lang="en-GB" sz="1000" b="1" dirty="0">
                <a:solidFill>
                  <a:sysClr val="windowText" lastClr="000000"/>
                </a:solidFill>
              </a:rPr>
              <a:t>, (L)egal, </a:t>
            </a:r>
          </a:p>
          <a:p>
            <a:pPr algn="ctr"/>
            <a:r>
              <a:rPr lang="en-GB" sz="1000" b="1" dirty="0">
                <a:solidFill>
                  <a:sysClr val="windowText" lastClr="000000"/>
                </a:solidFill>
              </a:rPr>
              <a:t>(A)</a:t>
            </a:r>
            <a:r>
              <a:rPr lang="en-GB" sz="1000" b="1" dirty="0" err="1">
                <a:solidFill>
                  <a:sysClr val="windowText" lastClr="000000"/>
                </a:solidFill>
              </a:rPr>
              <a:t>ccountable</a:t>
            </a:r>
            <a:r>
              <a:rPr lang="en-GB" sz="1000" b="1" dirty="0">
                <a:solidFill>
                  <a:sysClr val="windowText" lastClr="000000"/>
                </a:solidFill>
              </a:rPr>
              <a:t> </a:t>
            </a:r>
            <a:r>
              <a:rPr lang="en-GB" sz="1000" dirty="0">
                <a:solidFill>
                  <a:sysClr val="windowText" lastClr="000000"/>
                </a:solidFill>
              </a:rPr>
              <a:t>and</a:t>
            </a:r>
            <a:r>
              <a:rPr lang="en-GB" sz="1000" b="1" dirty="0">
                <a:solidFill>
                  <a:sysClr val="windowText" lastClr="000000"/>
                </a:solidFill>
              </a:rPr>
              <a:t> (N)</a:t>
            </a:r>
            <a:r>
              <a:rPr lang="en-GB" sz="1000" b="1" dirty="0" err="1">
                <a:solidFill>
                  <a:sysClr val="windowText" lastClr="000000"/>
                </a:solidFill>
              </a:rPr>
              <a:t>ecessary</a:t>
            </a:r>
            <a:r>
              <a:rPr lang="en-GB" sz="1000" b="1" dirty="0">
                <a:solidFill>
                  <a:sysClr val="windowText" lastClr="000000"/>
                </a:solidFill>
              </a:rPr>
              <a:t> </a:t>
            </a:r>
            <a:r>
              <a:rPr lang="en-GB" sz="1000" dirty="0">
                <a:solidFill>
                  <a:sysClr val="windowText" lastClr="000000"/>
                </a:solidFill>
              </a:rPr>
              <a:t>?</a:t>
            </a:r>
          </a:p>
          <a:p>
            <a:pPr algn="ctr"/>
            <a:r>
              <a:rPr lang="en-GB" sz="1000" b="1" dirty="0">
                <a:solidFill>
                  <a:sysClr val="windowText" lastClr="000000"/>
                </a:solidFill>
              </a:rPr>
              <a:t>(P)</a:t>
            </a:r>
            <a:r>
              <a:rPr lang="en-GB" sz="1000" dirty="0">
                <a:solidFill>
                  <a:sysClr val="windowText" lastClr="000000"/>
                </a:solidFill>
              </a:rPr>
              <a:t>The geography, duration, resources and selection all reflect the aim. The selection of particular individuals can be justified with information and intelligence? Have you considered mitigations against disproportionality?</a:t>
            </a:r>
          </a:p>
          <a:p>
            <a:pPr algn="ctr"/>
            <a:r>
              <a:rPr lang="en-GB" sz="1000" b="1" dirty="0">
                <a:solidFill>
                  <a:sysClr val="windowText" lastClr="000000"/>
                </a:solidFill>
              </a:rPr>
              <a:t>(L)</a:t>
            </a:r>
            <a:r>
              <a:rPr lang="en-GB" sz="1000" dirty="0">
                <a:solidFill>
                  <a:sysClr val="windowText" lastClr="000000"/>
                </a:solidFill>
              </a:rPr>
              <a:t>Has intelligence given you reasonable grounds to believe the violence may occur? Are you the appropriate rank to authorise? </a:t>
            </a:r>
          </a:p>
          <a:p>
            <a:pPr algn="ctr"/>
            <a:r>
              <a:rPr lang="en-GB" sz="1000" b="1" dirty="0">
                <a:solidFill>
                  <a:sysClr val="windowText" lastClr="000000"/>
                </a:solidFill>
              </a:rPr>
              <a:t>(A)</a:t>
            </a:r>
            <a:r>
              <a:rPr lang="en-GB" sz="1000" dirty="0">
                <a:solidFill>
                  <a:sysClr val="windowText" lastClr="000000"/>
                </a:solidFill>
              </a:rPr>
              <a:t>Have established local Stop Search channels been engaged? Does the CIA ensure your aims and key messages are communicated ? </a:t>
            </a:r>
          </a:p>
          <a:p>
            <a:pPr algn="ctr"/>
            <a:r>
              <a:rPr lang="en-GB" sz="1000" b="1" dirty="0">
                <a:solidFill>
                  <a:sysClr val="windowText" lastClr="000000"/>
                </a:solidFill>
              </a:rPr>
              <a:t>(N) </a:t>
            </a:r>
            <a:r>
              <a:rPr lang="en-GB" sz="1000" dirty="0">
                <a:solidFill>
                  <a:sysClr val="windowText" lastClr="000000"/>
                </a:solidFill>
              </a:rPr>
              <a:t>Is the threat serious and real enough to justify contravening Article 8 entitlements to a private life? </a:t>
            </a:r>
            <a:endParaRPr lang="en-GB" sz="1000" dirty="0"/>
          </a:p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B765FD-E2F7-618E-BBA5-D1FC8EEDDA6C}"/>
              </a:ext>
            </a:extLst>
          </p:cNvPr>
          <p:cNvSpPr/>
          <p:nvPr/>
        </p:nvSpPr>
        <p:spPr>
          <a:xfrm>
            <a:off x="8236525" y="4100430"/>
            <a:ext cx="3761509" cy="26141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endParaRPr lang="en-GB" sz="1000" b="1" u="sng" dirty="0">
              <a:solidFill>
                <a:sysClr val="windowText" lastClr="000000"/>
              </a:solidFill>
            </a:endParaRPr>
          </a:p>
          <a:p>
            <a:r>
              <a:rPr lang="en-GB" sz="1000" b="1" u="sng" dirty="0">
                <a:solidFill>
                  <a:sysClr val="windowText" lastClr="000000"/>
                </a:solidFill>
              </a:rPr>
              <a:t>Time Based Reviews 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Best practice dictates that whilst initial authorities can last 24 hours a review should take place at the 12 hour mark</a:t>
            </a:r>
            <a:r>
              <a:rPr lang="en-GB" sz="1000" b="1" u="sng" dirty="0">
                <a:solidFill>
                  <a:sysClr val="windowText" lastClr="000000"/>
                </a:solidFill>
              </a:rPr>
              <a:t>.  </a:t>
            </a:r>
            <a:r>
              <a:rPr lang="en-GB" sz="1000" dirty="0">
                <a:solidFill>
                  <a:sysClr val="windowText" lastClr="000000"/>
                </a:solidFill>
              </a:rPr>
              <a:t>These should follow the review guidance set out. </a:t>
            </a:r>
          </a:p>
          <a:p>
            <a:endParaRPr lang="en-GB" sz="1000" b="1" u="sng" dirty="0">
              <a:solidFill>
                <a:sysClr val="windowText" lastClr="000000"/>
              </a:solidFill>
            </a:endParaRPr>
          </a:p>
          <a:p>
            <a:r>
              <a:rPr lang="en-GB" sz="1000" b="1" u="sng" dirty="0">
                <a:solidFill>
                  <a:sysClr val="windowText" lastClr="000000"/>
                </a:solidFill>
              </a:rPr>
              <a:t>Recording Decisions 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Any amendments, cessations or continuations should be recorded in line with guidance.</a:t>
            </a:r>
          </a:p>
          <a:p>
            <a:r>
              <a:rPr lang="en-GB" sz="1000" b="1" u="sng" dirty="0">
                <a:solidFill>
                  <a:sysClr val="windowText" lastClr="000000"/>
                </a:solidFill>
              </a:rPr>
              <a:t>Post Action Reviews 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Each authorisation must be accompanied by a post action </a:t>
            </a:r>
          </a:p>
          <a:p>
            <a:endParaRPr lang="en-GB" sz="1000" dirty="0">
              <a:solidFill>
                <a:sysClr val="windowText" lastClr="000000"/>
              </a:solidFill>
            </a:endParaRPr>
          </a:p>
          <a:p>
            <a:r>
              <a:rPr lang="en-GB" sz="1000" dirty="0">
                <a:solidFill>
                  <a:sysClr val="windowText" lastClr="000000"/>
                </a:solidFill>
              </a:rPr>
              <a:t>review. This should gather data on who was searched and what 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the outcomes were.  Officers should consider identifying positive outcomes beyond the detection of crime. </a:t>
            </a:r>
          </a:p>
          <a:p>
            <a:endParaRPr lang="en-GB" sz="1000" dirty="0">
              <a:solidFill>
                <a:sysClr val="windowText" lastClr="000000"/>
              </a:solidFill>
            </a:endParaRPr>
          </a:p>
          <a:p>
            <a:r>
              <a:rPr lang="en-GB" sz="1000" b="1" u="sng" dirty="0">
                <a:solidFill>
                  <a:sysClr val="windowText" lastClr="000000"/>
                </a:solidFill>
              </a:rPr>
              <a:t>Debriefs</a:t>
            </a:r>
            <a:r>
              <a:rPr lang="en-GB" sz="1000" dirty="0">
                <a:solidFill>
                  <a:sysClr val="windowText" lastClr="000000"/>
                </a:solidFill>
              </a:rPr>
              <a:t> </a:t>
            </a:r>
          </a:p>
          <a:p>
            <a:r>
              <a:rPr lang="en-GB" sz="1000" dirty="0">
                <a:solidFill>
                  <a:sysClr val="windowText" lastClr="000000"/>
                </a:solidFill>
              </a:rPr>
              <a:t>Debriefs should take place as per force policy. Areas of learning should be identified to assist with continuous improvement. </a:t>
            </a:r>
          </a:p>
          <a:p>
            <a:endParaRPr lang="en-GB" sz="1000" dirty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F98205-EF56-2134-B96B-5729B4227606}"/>
              </a:ext>
            </a:extLst>
          </p:cNvPr>
          <p:cNvSpPr/>
          <p:nvPr/>
        </p:nvSpPr>
        <p:spPr>
          <a:xfrm>
            <a:off x="249380" y="211498"/>
            <a:ext cx="3761509" cy="2889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1. Identify Authorisation Type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1C7FE9-824B-973D-B925-0E1C10C8BDF3}"/>
              </a:ext>
            </a:extLst>
          </p:cNvPr>
          <p:cNvSpPr/>
          <p:nvPr/>
        </p:nvSpPr>
        <p:spPr>
          <a:xfrm>
            <a:off x="4215245" y="220662"/>
            <a:ext cx="3761509" cy="2889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2. Intelligence and Grounds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3D82734-B69D-8855-5A89-B5FA1F27E4EA}"/>
              </a:ext>
            </a:extLst>
          </p:cNvPr>
          <p:cNvGrpSpPr/>
          <p:nvPr/>
        </p:nvGrpSpPr>
        <p:grpSpPr>
          <a:xfrm>
            <a:off x="4215240" y="3477488"/>
            <a:ext cx="3761513" cy="3237059"/>
            <a:chOff x="8236525" y="211497"/>
            <a:chExt cx="3761513" cy="308386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9E672F7-DB3B-9908-115C-922407585747}"/>
                </a:ext>
              </a:extLst>
            </p:cNvPr>
            <p:cNvSpPr/>
            <p:nvPr/>
          </p:nvSpPr>
          <p:spPr>
            <a:xfrm>
              <a:off x="8236525" y="508576"/>
              <a:ext cx="3761509" cy="278678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2" rtlCol="0" anchor="ctr"/>
            <a:lstStyle/>
            <a:p>
              <a:r>
                <a:rPr lang="en-GB" sz="1200" b="1" dirty="0">
                  <a:solidFill>
                    <a:sysClr val="windowText" lastClr="000000"/>
                  </a:solidFill>
                </a:rPr>
                <a:t>Briefing:</a:t>
              </a:r>
            </a:p>
            <a:p>
              <a:r>
                <a:rPr lang="en-GB" sz="1000" dirty="0">
                  <a:solidFill>
                    <a:sysClr val="windowText" lastClr="000000"/>
                  </a:solidFill>
                </a:rPr>
                <a:t>Officers must be briefed on background, authorisation details, boundaries, lawful use of powers, BWV, community issues, and safeguarding. Briefings should be recorded (audio/visual or written).</a:t>
              </a: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n-GB" sz="1000" dirty="0">
                  <a:solidFill>
                    <a:sysClr val="windowText" lastClr="000000"/>
                  </a:solidFill>
                </a:rPr>
                <a:t>Guide officers on who to search based on the aim, avoiding disproportionality (e.g. not simply anyone leaving an area).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ysClr val="windowText" lastClr="000000"/>
                  </a:solidFill>
                </a:rPr>
                <a:t>Searches must focus on weapons only.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ysClr val="windowText" lastClr="000000"/>
                  </a:solidFill>
                </a:rPr>
                <a:t>Ensure accurate data is recorded (e.g. ethnicity), and reinforce procedural justice value.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ysClr val="windowText" lastClr="000000"/>
                  </a:solidFill>
                </a:rPr>
                <a:t>Only uniformed, warranted officers may search.</a:t>
              </a:r>
              <a:endParaRPr lang="en-GB" dirty="0">
                <a:solidFill>
                  <a:sysClr val="windowText" lastClr="000000"/>
                </a:solidFill>
              </a:endParaRPr>
            </a:p>
            <a:p>
              <a:r>
                <a:rPr lang="en-GB" sz="1000" b="1" dirty="0">
                  <a:solidFill>
                    <a:sysClr val="windowText" lastClr="000000"/>
                  </a:solidFill>
                </a:rPr>
                <a:t>Resourcing:</a:t>
              </a:r>
              <a:br>
                <a:rPr lang="en-GB" sz="1000" dirty="0">
                  <a:solidFill>
                    <a:sysClr val="windowText" lastClr="000000"/>
                  </a:solidFill>
                </a:rPr>
              </a:br>
              <a:r>
                <a:rPr lang="en-GB" sz="1000" dirty="0">
                  <a:solidFill>
                    <a:sysClr val="windowText" lastClr="000000"/>
                  </a:solidFill>
                </a:rPr>
                <a:t>Ensure sufficient officers and assets are available.</a:t>
              </a:r>
            </a:p>
            <a:p>
              <a:endParaRPr lang="en-GB" sz="1000" dirty="0">
                <a:solidFill>
                  <a:sysClr val="windowText" lastClr="000000"/>
                </a:solidFill>
              </a:endParaRPr>
            </a:p>
            <a:p>
              <a:r>
                <a:rPr lang="en-GB" sz="1000" b="1" dirty="0">
                  <a:solidFill>
                    <a:sysClr val="windowText" lastClr="000000"/>
                  </a:solidFill>
                </a:rPr>
                <a:t>Safeguarding:</a:t>
              </a:r>
            </a:p>
            <a:p>
              <a:r>
                <a:rPr lang="en-GB" sz="1000" dirty="0">
                  <a:solidFill>
                    <a:sysClr val="windowText" lastClr="000000"/>
                  </a:solidFill>
                </a:rPr>
                <a:t>Opportunities should be sought to identify safeguarding opportunities  particularly for children/</a:t>
              </a:r>
              <a:r>
                <a:rPr lang="en-GB" sz="1000">
                  <a:solidFill>
                    <a:sysClr val="windowText" lastClr="000000"/>
                  </a:solidFill>
                </a:rPr>
                <a:t>young people </a:t>
              </a:r>
              <a:r>
                <a:rPr lang="en-GB" sz="1000" dirty="0">
                  <a:solidFill>
                    <a:sysClr val="windowText" lastClr="000000"/>
                  </a:solidFill>
                </a:rPr>
                <a:t>and officers should be competent and proactive with acting on any concerns identified. </a:t>
              </a:r>
            </a:p>
            <a:p>
              <a:endParaRPr lang="en-GB" sz="1000" dirty="0">
                <a:solidFill>
                  <a:sysClr val="windowText" lastClr="000000"/>
                </a:solidFill>
              </a:endParaRPr>
            </a:p>
            <a:p>
              <a:r>
                <a:rPr lang="en-GB" sz="1000" dirty="0">
                  <a:solidFill>
                    <a:sysClr val="windowText" lastClr="000000"/>
                  </a:solidFill>
                </a:rPr>
                <a:t>Time based review by Supt to be carried out. </a:t>
              </a:r>
              <a:endParaRPr lang="en-GB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3B60400-1774-C20C-C63C-916EDAAB3E51}"/>
                </a:ext>
              </a:extLst>
            </p:cNvPr>
            <p:cNvSpPr/>
            <p:nvPr/>
          </p:nvSpPr>
          <p:spPr>
            <a:xfrm>
              <a:off x="8236529" y="211497"/>
              <a:ext cx="3761509" cy="288925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5. Tactical Plan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386CA3D1-D780-D317-CA81-DF7C0B2AC516}"/>
              </a:ext>
            </a:extLst>
          </p:cNvPr>
          <p:cNvSpPr/>
          <p:nvPr/>
        </p:nvSpPr>
        <p:spPr>
          <a:xfrm>
            <a:off x="249380" y="3463023"/>
            <a:ext cx="3761509" cy="2889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4. Consider Powers and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D95396-627D-B168-CC47-F820BDDE64F5}"/>
              </a:ext>
            </a:extLst>
          </p:cNvPr>
          <p:cNvSpPr/>
          <p:nvPr/>
        </p:nvSpPr>
        <p:spPr>
          <a:xfrm>
            <a:off x="8215741" y="515502"/>
            <a:ext cx="3844637" cy="32364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r>
              <a:rPr lang="en-GB" sz="1000" dirty="0">
                <a:solidFill>
                  <a:sysClr val="windowText" lastClr="000000"/>
                </a:solidFill>
              </a:rPr>
              <a:t>A threat assessment should be based on current APP guideline </a:t>
            </a:r>
            <a:r>
              <a:rPr lang="en-GB" sz="1000" u="sng" dirty="0">
                <a:solidFill>
                  <a:sysClr val="windowText" lastClr="0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Risk APP</a:t>
            </a:r>
            <a:endParaRPr lang="en-GB" sz="1000" dirty="0">
              <a:solidFill>
                <a:sysClr val="windowText" lastClr="000000"/>
              </a:solidFill>
            </a:endParaRPr>
          </a:p>
          <a:p>
            <a:r>
              <a:rPr lang="en-GB" sz="1000" b="1" u="sng" dirty="0">
                <a:solidFill>
                  <a:sysClr val="windowText" lastClr="000000"/>
                </a:solidFill>
              </a:rPr>
              <a:t>Community Impact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ysClr val="windowText" lastClr="000000"/>
                </a:solidFill>
              </a:rPr>
              <a:t>Consider social media, Independent Advisory Groups, Stop and Search Oversight Panels, CIAs, and other relevant partners.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ysClr val="windowText" lastClr="000000"/>
                </a:solidFill>
              </a:rPr>
              <a:t>CIAs must be prepared for each authority (planned) although the timing of these will depend on the event status/urgency. Ie CIA to be completed prior to Supt authority, CIA to be completed at earliest opportunity for Insp authorities.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ysClr val="windowText" lastClr="000000"/>
              </a:solidFill>
            </a:endParaRPr>
          </a:p>
          <a:p>
            <a:endParaRPr lang="en-GB" sz="1000" dirty="0">
              <a:solidFill>
                <a:sysClr val="windowText" lastClr="0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ysClr val="windowText" lastClr="000000"/>
                </a:solidFill>
              </a:rPr>
              <a:t>Neighbourhood supervisors should assume C&amp;C of community tensions and engagement. </a:t>
            </a:r>
            <a:endParaRPr lang="en-GB" sz="1000" b="1" dirty="0">
              <a:solidFill>
                <a:sysClr val="windowText" lastClr="000000"/>
              </a:solidFill>
            </a:endParaRPr>
          </a:p>
          <a:p>
            <a:endParaRPr lang="en-GB" sz="1000" b="1" dirty="0">
              <a:solidFill>
                <a:sysClr val="windowText" lastClr="000000"/>
              </a:solidFill>
            </a:endParaRPr>
          </a:p>
          <a:p>
            <a:r>
              <a:rPr lang="en-GB" sz="1000" b="1" dirty="0">
                <a:solidFill>
                  <a:sysClr val="windowText" lastClr="000000"/>
                </a:solidFill>
              </a:rPr>
              <a:t>Aim:</a:t>
            </a:r>
            <a:br>
              <a:rPr lang="en-GB" sz="1000" dirty="0">
                <a:solidFill>
                  <a:sysClr val="windowText" lastClr="000000"/>
                </a:solidFill>
              </a:rPr>
            </a:br>
            <a:r>
              <a:rPr lang="en-GB" sz="1000" dirty="0">
                <a:solidFill>
                  <a:sysClr val="windowText" lastClr="000000"/>
                </a:solidFill>
              </a:rPr>
              <a:t>Be clear on the intent of the power (e.g. prevent an attack, find weapons). Why is S60/S60AA the most proportionate option compared to alternatives?</a:t>
            </a:r>
          </a:p>
          <a:p>
            <a:r>
              <a:rPr lang="en-GB" sz="1000" b="1" dirty="0">
                <a:solidFill>
                  <a:sysClr val="windowText" lastClr="000000"/>
                </a:solidFill>
              </a:rPr>
              <a:t>Location:</a:t>
            </a:r>
            <a:br>
              <a:rPr lang="en-GB" sz="1000" dirty="0">
                <a:solidFill>
                  <a:sysClr val="windowText" lastClr="000000"/>
                </a:solidFill>
              </a:rPr>
            </a:br>
            <a:r>
              <a:rPr lang="en-GB" sz="1000" dirty="0">
                <a:solidFill>
                  <a:sysClr val="windowText" lastClr="000000"/>
                </a:solidFill>
              </a:rPr>
              <a:t>No wider than necessary. Consider local geography and consult people with good local knowledge. </a:t>
            </a:r>
          </a:p>
          <a:p>
            <a:r>
              <a:rPr lang="en-GB" sz="1000" b="1" dirty="0">
                <a:solidFill>
                  <a:sysClr val="windowText" lastClr="000000"/>
                </a:solidFill>
              </a:rPr>
              <a:t>Time:</a:t>
            </a:r>
            <a:br>
              <a:rPr lang="en-GB" sz="1000" dirty="0">
                <a:solidFill>
                  <a:sysClr val="windowText" lastClr="000000"/>
                </a:solidFill>
              </a:rPr>
            </a:br>
            <a:r>
              <a:rPr lang="en-GB" sz="1000" dirty="0">
                <a:solidFill>
                  <a:sysClr val="windowText" lastClr="000000"/>
                </a:solidFill>
              </a:rPr>
              <a:t>No longer than necessary; review regularly to assess continued need.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269A809-0EC8-FAC8-58C1-08661D5F8C29}"/>
              </a:ext>
            </a:extLst>
          </p:cNvPr>
          <p:cNvSpPr/>
          <p:nvPr/>
        </p:nvSpPr>
        <p:spPr>
          <a:xfrm>
            <a:off x="8215743" y="220661"/>
            <a:ext cx="3844637" cy="2883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5. Threat Assessment and Strategy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8F04649-5E85-DEE2-773C-A018A21B650B}"/>
              </a:ext>
            </a:extLst>
          </p:cNvPr>
          <p:cNvSpPr/>
          <p:nvPr/>
        </p:nvSpPr>
        <p:spPr>
          <a:xfrm>
            <a:off x="8236525" y="3811505"/>
            <a:ext cx="3761509" cy="2889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6. Reviews</a:t>
            </a:r>
          </a:p>
        </p:txBody>
      </p:sp>
    </p:spTree>
    <p:extLst>
      <p:ext uri="{BB962C8B-B14F-4D97-AF65-F5344CB8AC3E}">
        <p14:creationId xmlns:p14="http://schemas.microsoft.com/office/powerpoint/2010/main" val="3361323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15e2ac-673d-4066-88a2-b0cd8de6f30b" xsi:nil="true"/>
    <lcf76f155ced4ddcb4097134ff3c332f xmlns="c12bd4c0-2f65-48dd-870b-16387049fd1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9E5CBBABD4234282913BC7605555A3" ma:contentTypeVersion="17" ma:contentTypeDescription="Create a new document." ma:contentTypeScope="" ma:versionID="99df53874c88a98c2e4f624f300896be">
  <xsd:schema xmlns:xsd="http://www.w3.org/2001/XMLSchema" xmlns:xs="http://www.w3.org/2001/XMLSchema" xmlns:p="http://schemas.microsoft.com/office/2006/metadata/properties" xmlns:ns2="c12bd4c0-2f65-48dd-870b-16387049fd1f" xmlns:ns3="4315e2ac-673d-4066-88a2-b0cd8de6f30b" xmlns:ns4="54236a00-b171-45df-92c7-3e6ce28b9de1" targetNamespace="http://schemas.microsoft.com/office/2006/metadata/properties" ma:root="true" ma:fieldsID="03d45445d639ce389d4eee9b6ce53354" ns2:_="" ns3:_="" ns4:_="">
    <xsd:import namespace="c12bd4c0-2f65-48dd-870b-16387049fd1f"/>
    <xsd:import namespace="4315e2ac-673d-4066-88a2-b0cd8de6f30b"/>
    <xsd:import namespace="54236a00-b171-45df-92c7-3e6ce28b9d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4:SharedWithUsers" minOccurs="0"/>
                <xsd:element ref="ns4:SharedWithDetail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bd4c0-2f65-48dd-870b-16387049fd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15616c7-022e-4f50-b045-a230707f24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5e2ac-673d-4066-88a2-b0cd8de6f30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881aba7-7c51-4314-8233-4a89e793f994}" ma:internalName="TaxCatchAll" ma:showField="CatchAllData" ma:web="4315e2ac-673d-4066-88a2-b0cd8de6f3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36a00-b171-45df-92c7-3e6ce28b9de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474067-C11A-4B54-9F80-DCB0D77C7795}">
  <ds:schemaRefs>
    <ds:schemaRef ds:uri="http://schemas.microsoft.com/office/2006/metadata/properties"/>
    <ds:schemaRef ds:uri="http://schemas.microsoft.com/office/infopath/2007/PartnerControls"/>
    <ds:schemaRef ds:uri="4315e2ac-673d-4066-88a2-b0cd8de6f30b"/>
    <ds:schemaRef ds:uri="c12bd4c0-2f65-48dd-870b-16387049fd1f"/>
  </ds:schemaRefs>
</ds:datastoreItem>
</file>

<file path=customXml/itemProps2.xml><?xml version="1.0" encoding="utf-8"?>
<ds:datastoreItem xmlns:ds="http://schemas.openxmlformats.org/officeDocument/2006/customXml" ds:itemID="{CC188003-1CB3-4067-92BA-D2B30C1394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A42068-C406-42BC-85F8-2AD3A398FC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2bd4c0-2f65-48dd-870b-16387049fd1f"/>
    <ds:schemaRef ds:uri="4315e2ac-673d-4066-88a2-b0cd8de6f30b"/>
    <ds:schemaRef ds:uri="54236a00-b171-45df-92c7-3e6ce28b9d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832</Words>
  <Application>Microsoft Office PowerPoint</Application>
  <PresentationFormat>Widescreen</PresentationFormat>
  <Paragraphs>93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Tarrick Patrick</dc:creator>
  <cp:lastModifiedBy>Mark Hall 7164</cp:lastModifiedBy>
  <cp:revision>13</cp:revision>
  <dcterms:created xsi:type="dcterms:W3CDTF">2025-09-24T15:10:10Z</dcterms:created>
  <dcterms:modified xsi:type="dcterms:W3CDTF">2025-12-03T08:54:28Z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ca96fd8-5f9a-4146-8576-c9b4c82bae20_Enabled">
    <vt:lpwstr>true</vt:lpwstr>
  </property>
  <property fmtid="{D5CDD505-2E9C-101B-9397-08002B2CF9AE}" pid="3" name="MSIP_Label_8ca96fd8-5f9a-4146-8576-c9b4c82bae20_SetDate">
    <vt:lpwstr>2025-09-24T15:10:15Z</vt:lpwstr>
  </property>
  <property fmtid="{D5CDD505-2E9C-101B-9397-08002B2CF9AE}" pid="4" name="MSIP_Label_8ca96fd8-5f9a-4146-8576-c9b4c82bae20_Method">
    <vt:lpwstr>Standard</vt:lpwstr>
  </property>
  <property fmtid="{D5CDD505-2E9C-101B-9397-08002B2CF9AE}" pid="5" name="MSIP_Label_8ca96fd8-5f9a-4146-8576-c9b4c82bae20_Name">
    <vt:lpwstr>OFFICIAL</vt:lpwstr>
  </property>
  <property fmtid="{D5CDD505-2E9C-101B-9397-08002B2CF9AE}" pid="6" name="MSIP_Label_8ca96fd8-5f9a-4146-8576-c9b4c82bae20_SiteId">
    <vt:lpwstr>680d633d-1744-457e-8440-60d694f69e7b</vt:lpwstr>
  </property>
  <property fmtid="{D5CDD505-2E9C-101B-9397-08002B2CF9AE}" pid="7" name="MSIP_Label_8ca96fd8-5f9a-4146-8576-c9b4c82bae20_ActionId">
    <vt:lpwstr>015376c7-41a9-4fdc-8a0a-24e82f9dc7e6</vt:lpwstr>
  </property>
  <property fmtid="{D5CDD505-2E9C-101B-9397-08002B2CF9AE}" pid="8" name="MSIP_Label_8ca96fd8-5f9a-4146-8576-c9b4c82bae20_ContentBits">
    <vt:lpwstr>0</vt:lpwstr>
  </property>
  <property fmtid="{D5CDD505-2E9C-101B-9397-08002B2CF9AE}" pid="9" name="MSIP_Label_ef7c00f2-7b2c-45ec-8d33-9b8d4db490e2_Enabled">
    <vt:lpwstr>true</vt:lpwstr>
  </property>
  <property fmtid="{D5CDD505-2E9C-101B-9397-08002B2CF9AE}" pid="10" name="MSIP_Label_ef7c00f2-7b2c-45ec-8d33-9b8d4db490e2_SetDate">
    <vt:lpwstr>2025-09-27T10:40:55Z</vt:lpwstr>
  </property>
  <property fmtid="{D5CDD505-2E9C-101B-9397-08002B2CF9AE}" pid="11" name="MSIP_Label_ef7c00f2-7b2c-45ec-8d33-9b8d4db490e2_Method">
    <vt:lpwstr>Standard</vt:lpwstr>
  </property>
  <property fmtid="{D5CDD505-2E9C-101B-9397-08002B2CF9AE}" pid="12" name="MSIP_Label_ef7c00f2-7b2c-45ec-8d33-9b8d4db490e2_Name">
    <vt:lpwstr>(Marked)</vt:lpwstr>
  </property>
  <property fmtid="{D5CDD505-2E9C-101B-9397-08002B2CF9AE}" pid="13" name="MSIP_Label_ef7c00f2-7b2c-45ec-8d33-9b8d4db490e2_SiteId">
    <vt:lpwstr>f95ecb95-641e-4460-8301-ddcb55f3b6fb</vt:lpwstr>
  </property>
  <property fmtid="{D5CDD505-2E9C-101B-9397-08002B2CF9AE}" pid="14" name="MSIP_Label_ef7c00f2-7b2c-45ec-8d33-9b8d4db490e2_ActionId">
    <vt:lpwstr>c228cdbe-1248-400a-b322-d991eaf62e4c</vt:lpwstr>
  </property>
  <property fmtid="{D5CDD505-2E9C-101B-9397-08002B2CF9AE}" pid="15" name="MSIP_Label_ef7c00f2-7b2c-45ec-8d33-9b8d4db490e2_ContentBits">
    <vt:lpwstr>3</vt:lpwstr>
  </property>
  <property fmtid="{D5CDD505-2E9C-101B-9397-08002B2CF9AE}" pid="16" name="MSIP_Label_ef7c00f2-7b2c-45ec-8d33-9b8d4db490e2_Tag">
    <vt:lpwstr>10, 3, 0, 1</vt:lpwstr>
  </property>
  <property fmtid="{D5CDD505-2E9C-101B-9397-08002B2CF9AE}" pid="17" name="ClassificationContentMarkingFooterLocations">
    <vt:lpwstr>Office Theme:10</vt:lpwstr>
  </property>
  <property fmtid="{D5CDD505-2E9C-101B-9397-08002B2CF9AE}" pid="18" name="ClassificationContentMarkingFooterText">
    <vt:lpwstr>OFFICIAL</vt:lpwstr>
  </property>
  <property fmtid="{D5CDD505-2E9C-101B-9397-08002B2CF9AE}" pid="19" name="ClassificationContentMarkingHeaderLocations">
    <vt:lpwstr>Office Theme:9</vt:lpwstr>
  </property>
  <property fmtid="{D5CDD505-2E9C-101B-9397-08002B2CF9AE}" pid="20" name="ClassificationContentMarkingHeaderText">
    <vt:lpwstr>OFFICIAL</vt:lpwstr>
  </property>
  <property fmtid="{D5CDD505-2E9C-101B-9397-08002B2CF9AE}" pid="21" name="ContentTypeId">
    <vt:lpwstr>0x010100C39E5CBBABD4234282913BC7605555A3</vt:lpwstr>
  </property>
</Properties>
</file>